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1399E-13C7-C444-B774-8E6E7C8A02ED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8E5C5-806F-474D-B666-88ED00F44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7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r>
              <a:rPr lang="en-US"/>
              <a:t>Use page 77, Recommended Phrases</a:t>
            </a: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typical Model UN conference (in the US) has 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parts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r>
              <a:rPr lang="en-US"/>
              <a:t>Point to the Header in the workbook</a:t>
            </a: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 descr="MUNInstitute-logo-reversed.jpg"/>
          <p:cNvPicPr preferRelativeResize="0"/>
          <p:nvPr/>
        </p:nvPicPr>
        <p:blipFill rotWithShape="1">
          <a:blip r:embed="rId2">
            <a:alphaModFix/>
          </a:blip>
          <a:srcRect l="92741"/>
          <a:stretch/>
        </p:blipFill>
        <p:spPr>
          <a:xfrm>
            <a:off x="0" y="1978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371599"/>
          </a:xfrm>
          <a:prstGeom prst="rect">
            <a:avLst/>
          </a:prstGeom>
          <a:solidFill>
            <a:schemeClr val="lt1">
              <a:alpha val="24705"/>
            </a:schemeClr>
          </a:solidFill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pic>
        <p:nvPicPr>
          <p:cNvPr id="23" name="Shape 23" descr="Best_Delegate_Logo_R_L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5638800"/>
            <a:ext cx="2860674" cy="6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MUNInstitute-logo-reversed.jpg"/>
          <p:cNvPicPr preferRelativeResize="0"/>
          <p:nvPr/>
        </p:nvPicPr>
        <p:blipFill rotWithShape="1">
          <a:blip r:embed="rId2">
            <a:alphaModFix/>
          </a:blip>
          <a:srcRect l="10697" t="25051" r="6755" b="24929"/>
          <a:stretch/>
        </p:blipFill>
        <p:spPr>
          <a:xfrm>
            <a:off x="1957073" y="5638800"/>
            <a:ext cx="2005326" cy="731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412" cy="1158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0375" marR="0" lvl="0" indent="-206375" algn="l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56388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 descr="MUNInstitute-logo-reversed.jpg"/>
          <p:cNvPicPr preferRelativeResize="0"/>
          <p:nvPr/>
        </p:nvPicPr>
        <p:blipFill rotWithShape="1">
          <a:blip r:embed="rId2">
            <a:alphaModFix/>
          </a:blip>
          <a:srcRect l="92741"/>
          <a:stretch/>
        </p:blipFill>
        <p:spPr>
          <a:xfrm>
            <a:off x="0" y="1978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pic>
        <p:nvPicPr>
          <p:cNvPr id="32" name="Shape 32" descr="Best_Delegate_Logo_R_L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5638800"/>
            <a:ext cx="2860674" cy="6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 descr="MUNInstitute-logo-reversed.jpg"/>
          <p:cNvPicPr preferRelativeResize="0"/>
          <p:nvPr/>
        </p:nvPicPr>
        <p:blipFill rotWithShape="1">
          <a:blip r:embed="rId2">
            <a:alphaModFix/>
          </a:blip>
          <a:srcRect l="10697" t="25051" r="6755" b="24929"/>
          <a:stretch/>
        </p:blipFill>
        <p:spPr>
          <a:xfrm>
            <a:off x="1957073" y="5638800"/>
            <a:ext cx="2005326" cy="731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709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27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412" cy="1158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0375" marR="0" lvl="0" indent="-206375" algn="l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56388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FFFFFF"/>
              </a:solidFill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674813" y="425450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1676400" y="1660525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Shape 15"/>
          <p:cNvCxnSpPr/>
          <p:nvPr/>
        </p:nvCxnSpPr>
        <p:spPr>
          <a:xfrm>
            <a:off x="1676400" y="6172200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" name="Shape 16" descr="MUNInstitute-logo-reversed.jpg"/>
          <p:cNvPicPr preferRelativeResize="0"/>
          <p:nvPr/>
        </p:nvPicPr>
        <p:blipFill rotWithShape="1">
          <a:blip r:embed="rId5">
            <a:alphaModFix/>
          </a:blip>
          <a:srcRect l="10697" t="25051" r="6755" b="24929"/>
          <a:stretch/>
        </p:blipFill>
        <p:spPr>
          <a:xfrm>
            <a:off x="1696405" y="6248400"/>
            <a:ext cx="1503995" cy="54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 descr="MUNInstitute-logoF-reversed.jpg"/>
          <p:cNvPicPr preferRelativeResize="0"/>
          <p:nvPr/>
        </p:nvPicPr>
        <p:blipFill rotWithShape="1">
          <a:blip r:embed="rId6">
            <a:alphaModFix/>
          </a:blip>
          <a:srcRect l="13423" t="18972" r="13711" b="30311"/>
          <a:stretch/>
        </p:blipFill>
        <p:spPr>
          <a:xfrm>
            <a:off x="152400" y="685800"/>
            <a:ext cx="1313728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 descr="Best Delegate Logo White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66160" y="6266687"/>
            <a:ext cx="2011680" cy="482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0730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87450" y="1370025"/>
            <a:ext cx="8631900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Resolution</a:t>
            </a:r>
            <a:r>
              <a:rPr lang="en-US" sz="7200"/>
              <a:t> </a:t>
            </a:r>
            <a:r>
              <a:rPr lang="en-US" sz="7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Writing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371600"/>
          </a:xfrm>
          <a:prstGeom prst="rect">
            <a:avLst/>
          </a:prstGeom>
          <a:solidFill>
            <a:schemeClr val="lt1">
              <a:alpha val="2471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4000" b="0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Best Delegate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dirty="0" smtClean="0"/>
              <a:t>Model United Nations</a:t>
            </a:r>
            <a:endParaRPr lang="en-US" sz="40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798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600"/>
              <a:t>We’re going to write a simple resolution on Climate Change on Page 79. Start with the Header: 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600"/>
              <a:t>Committee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600"/>
              <a:t>Topic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600"/>
              <a:t>Sponsor (your country name)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600"/>
              <a:t>Signatories (leave blank for now)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380411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Pream</a:t>
            </a:r>
            <a:r>
              <a:rPr lang="en-US"/>
              <a:t>bulatory</a:t>
            </a:r>
          </a:p>
        </p:txBody>
      </p:sp>
      <p:pic>
        <p:nvPicPr>
          <p:cNvPr id="123" name="Shape 123" descr="Screen Shot 2016-06-12 at 5.17.25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579" y="2145775"/>
            <a:ext cx="8355224" cy="3431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61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Pream</a:t>
            </a:r>
            <a:r>
              <a:rPr lang="en-US"/>
              <a:t>bulatory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3428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The purpose of P</a:t>
            </a: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reambulatory </a:t>
            </a:r>
            <a:r>
              <a:rPr lang="en-US" sz="3600"/>
              <a:t>C</a:t>
            </a: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lauses is to</a:t>
            </a:r>
            <a:r>
              <a:rPr lang="en-US" sz="3600"/>
              <a:t>: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Identify </a:t>
            </a:r>
            <a:r>
              <a:rPr lang="en-US" sz="3600"/>
              <a:t>problems</a:t>
            </a: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you plan to solve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</a:pPr>
            <a:r>
              <a:rPr lang="en-US" sz="3600"/>
              <a:t>Recall past international actions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600" i="1"/>
          </a:p>
        </p:txBody>
      </p:sp>
    </p:spTree>
    <p:extLst>
      <p:ext uri="{BB962C8B-B14F-4D97-AF65-F5344CB8AC3E}">
        <p14:creationId xmlns:p14="http://schemas.microsoft.com/office/powerpoint/2010/main" val="342919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800"/>
              <a:t>Let’s write a Preambulatory Clause on Page 79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2800"/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First, describe a Climate Change problem you want to solve in one complete sentence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Add a Preambulatory Phrase from page 78 at the beginning of that sentence that describes how your country feels about the problem.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2800"/>
          </a:p>
        </p:txBody>
      </p:sp>
    </p:spTree>
    <p:extLst>
      <p:ext uri="{BB962C8B-B14F-4D97-AF65-F5344CB8AC3E}">
        <p14:creationId xmlns:p14="http://schemas.microsoft.com/office/powerpoint/2010/main" val="3047405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 (cont</a:t>
            </a:r>
            <a:r>
              <a:rPr lang="en-US"/>
              <a:t>inued)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000"/>
              <a:t>Formatting: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3. Underline the Preambulatory Phrase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4. End with a comma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261428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Operatives</a:t>
            </a:r>
          </a:p>
        </p:txBody>
      </p:sp>
      <p:pic>
        <p:nvPicPr>
          <p:cNvPr id="147" name="Shape 147" descr="Screen Shot 2016-06-12 at 5.17.32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654" y="1992600"/>
            <a:ext cx="8267275" cy="386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39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Operatives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65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0375" marR="0" lvl="0" indent="-4603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purpose of Operative Clauses is to recommend solutions to issues.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You should ideally have more Operative Clauses than Preambulatory Clauses -- more solutions than problems!</a:t>
            </a:r>
          </a:p>
        </p:txBody>
      </p:sp>
    </p:spTree>
    <p:extLst>
      <p:ext uri="{BB962C8B-B14F-4D97-AF65-F5344CB8AC3E}">
        <p14:creationId xmlns:p14="http://schemas.microsoft.com/office/powerpoint/2010/main" val="1912656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800"/>
              <a:t>Let’s write a Operative Clause on Page 80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2800"/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First, describe a solution to the problem you chose in one complete sentence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800"/>
              <a:t>Add an Operative Phrase from page 78 at the beginning of that sentence that describes what action needs to be done to implement that solution</a:t>
            </a:r>
          </a:p>
        </p:txBody>
      </p:sp>
    </p:spTree>
    <p:extLst>
      <p:ext uri="{BB962C8B-B14F-4D97-AF65-F5344CB8AC3E}">
        <p14:creationId xmlns:p14="http://schemas.microsoft.com/office/powerpoint/2010/main" val="3596146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780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800"/>
              <a:t>Formatting: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endParaRPr sz="2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3. Underline the Operative Phrase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4. Number the Operative Clause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5. End with a semicolon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*Note: The last Operative Clause ends with a period instead of a semicolon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2288679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Practice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65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Use the worksheets on pages </a:t>
            </a:r>
            <a:r>
              <a:rPr lang="en-US" sz="3000"/>
              <a:t>81-82:</a:t>
            </a:r>
          </a:p>
          <a:p>
            <a:pPr marL="460375" marR="0" lvl="0" indent="-4730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000"/>
              <a:t>Partner with</a:t>
            </a:r>
            <a:r>
              <a:rPr lang="en-US" sz="3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the person next to you. </a:t>
            </a:r>
          </a:p>
          <a:p>
            <a:pPr marL="460375" marR="0" lvl="0" indent="-4730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000"/>
              <a:t>Try to write at least two more Preambulatory Clauses with your partner. </a:t>
            </a:r>
          </a:p>
          <a:p>
            <a:pPr marL="460375" marR="0" lvl="0" indent="-4730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000"/>
              <a:t>Try to write at least four more Operative Clauses with your partner.</a:t>
            </a:r>
          </a:p>
        </p:txBody>
      </p:sp>
    </p:spTree>
    <p:extLst>
      <p:ext uri="{BB962C8B-B14F-4D97-AF65-F5344CB8AC3E}">
        <p14:creationId xmlns:p14="http://schemas.microsoft.com/office/powerpoint/2010/main" val="18809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Stages of MUN</a:t>
            </a:r>
          </a:p>
        </p:txBody>
      </p:sp>
      <p:grpSp>
        <p:nvGrpSpPr>
          <p:cNvPr id="58" name="Shape 58"/>
          <p:cNvGrpSpPr/>
          <p:nvPr/>
        </p:nvGrpSpPr>
        <p:grpSpPr>
          <a:xfrm>
            <a:off x="19605" y="1752600"/>
            <a:ext cx="9121804" cy="4292700"/>
            <a:chOff x="2673" y="0"/>
            <a:chExt cx="9121804" cy="4292700"/>
          </a:xfrm>
        </p:grpSpPr>
        <p:sp>
          <p:nvSpPr>
            <p:cNvPr id="59" name="Shape 59"/>
            <p:cNvSpPr/>
            <p:nvPr/>
          </p:nvSpPr>
          <p:spPr>
            <a:xfrm>
              <a:off x="684529" y="0"/>
              <a:ext cx="7758000" cy="42927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ACA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2672" y="1287779"/>
              <a:ext cx="1609799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81253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Research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1880674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1959253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Debate</a:t>
              </a:r>
            </a:p>
          </p:txBody>
        </p:sp>
        <p:sp>
          <p:nvSpPr>
            <p:cNvPr id="64" name="Shape 64"/>
            <p:cNvSpPr/>
            <p:nvPr/>
          </p:nvSpPr>
          <p:spPr>
            <a:xfrm>
              <a:off x="3758675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3837255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Negotiate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5636676" y="1287779"/>
              <a:ext cx="1609799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5515767" y="1366350"/>
              <a:ext cx="1851599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400" b="1" kern="0">
                  <a:solidFill>
                    <a:srgbClr val="3C78D8"/>
                  </a:solidFill>
                  <a:latin typeface="Arial"/>
                  <a:ea typeface="Arial"/>
                  <a:cs typeface="Arial"/>
                  <a:sym typeface="Arial"/>
                </a:rPr>
                <a:t>Resolution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7514677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7593257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232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Goal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65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By the end of this lesson, you should understand how to write a resolution.</a:t>
            </a:r>
          </a:p>
        </p:txBody>
      </p:sp>
    </p:spTree>
    <p:extLst>
      <p:ext uri="{BB962C8B-B14F-4D97-AF65-F5344CB8AC3E}">
        <p14:creationId xmlns:p14="http://schemas.microsoft.com/office/powerpoint/2010/main" val="133536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Resolution</a:t>
            </a:r>
            <a:r>
              <a:rPr lang="en-US"/>
              <a:t>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242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 resolution is a written document that contains your caucus bloc’s solutions to the Topic.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Your goal in Model UN is to work with your caucus bloc to write and pass a resolution.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188625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Resolutions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65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600"/>
              <a:t>A resolution is one long sentence with three parts</a:t>
            </a: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460375" marR="0" lvl="0" indent="-4857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Header</a:t>
            </a:r>
          </a:p>
          <a:p>
            <a:pPr marL="460375" marR="0" lvl="0" indent="-4857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Preamb</a:t>
            </a:r>
            <a:r>
              <a:rPr lang="en-US" sz="3600"/>
              <a:t>ulatory Clauses</a:t>
            </a:r>
          </a:p>
          <a:p>
            <a:pPr marL="460375" marR="0" lvl="0" indent="-4857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Operative Clauses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6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600"/>
              <a:t>Follow along on Page 75. </a:t>
            </a:r>
          </a:p>
        </p:txBody>
      </p:sp>
    </p:spTree>
    <p:extLst>
      <p:ext uri="{BB962C8B-B14F-4D97-AF65-F5344CB8AC3E}">
        <p14:creationId xmlns:p14="http://schemas.microsoft.com/office/powerpoint/2010/main" val="427376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/>
              <a:t>Header</a:t>
            </a:r>
          </a:p>
        </p:txBody>
      </p:sp>
      <p:pic>
        <p:nvPicPr>
          <p:cNvPr id="93" name="Shape 93" descr="Screen Shot 2016-06-12 at 5.13.57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500" y="2148855"/>
            <a:ext cx="8358475" cy="344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77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Header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Header contains the following: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Committee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Topic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Sponsors: Countries who helped write and support the resolution.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Signatories: Countries who want to </a:t>
            </a:r>
            <a:r>
              <a:rPr lang="en-US" sz="3200"/>
              <a:t>see the resolution presented but are not sure if they agree with it yet. </a:t>
            </a:r>
          </a:p>
        </p:txBody>
      </p:sp>
    </p:spTree>
    <p:extLst>
      <p:ext uri="{BB962C8B-B14F-4D97-AF65-F5344CB8AC3E}">
        <p14:creationId xmlns:p14="http://schemas.microsoft.com/office/powerpoint/2010/main" val="314151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Header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3551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0375" marR="0" lvl="0" indent="-4349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800"/>
              <a:t>Conferences require a minimum number of Sponsors and Signatories</a:t>
            </a:r>
          </a:p>
          <a:p>
            <a:pPr marR="0" lvl="1" algn="l" rtl="0">
              <a:spcBef>
                <a:spcPts val="640"/>
              </a:spcBef>
              <a:spcAft>
                <a:spcPts val="0"/>
              </a:spcAft>
              <a:buSzPct val="100000"/>
            </a:pPr>
            <a:r>
              <a:rPr lang="en-US" sz="2800"/>
              <a:t>MUNI: 20% of committee should be a sponsor or signatory of each resolution</a:t>
            </a:r>
          </a:p>
          <a:p>
            <a:pPr marL="460375" marR="0" lvl="0" indent="-4349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800"/>
              <a:t>You should try to be a Sponsor of one resolution </a:t>
            </a:r>
          </a:p>
          <a:p>
            <a:pPr marL="460375" marR="0" lvl="0" indent="-4349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800"/>
              <a:t>You should ask others to be Signatories</a:t>
            </a:r>
          </a:p>
          <a:p>
            <a:pPr marL="460375" marR="0" lvl="0" indent="-4349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800"/>
              <a:t>You can be a Signatory for multiple resolutions sponsored by others</a:t>
            </a:r>
          </a:p>
        </p:txBody>
      </p:sp>
    </p:spTree>
    <p:extLst>
      <p:ext uri="{BB962C8B-B14F-4D97-AF65-F5344CB8AC3E}">
        <p14:creationId xmlns:p14="http://schemas.microsoft.com/office/powerpoint/2010/main" val="246397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Header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Header al</a:t>
            </a:r>
            <a:r>
              <a:rPr lang="en-US" sz="3200"/>
              <a:t>so </a:t>
            </a: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contains the following: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5. Resolution number (given by Chair)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6. Title of resolution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7. Main UN committee that you’re proposing the solutions from</a:t>
            </a:r>
          </a:p>
          <a:p>
            <a:pPr marL="0" marR="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Ex: “The General Assembly,”</a:t>
            </a:r>
          </a:p>
        </p:txBody>
      </p:sp>
    </p:spTree>
    <p:extLst>
      <p:ext uri="{BB962C8B-B14F-4D97-AF65-F5344CB8AC3E}">
        <p14:creationId xmlns:p14="http://schemas.microsoft.com/office/powerpoint/2010/main" val="41197907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534</Words>
  <Application>Microsoft Macintosh PowerPoint</Application>
  <PresentationFormat>On-screen Show (4:3)</PresentationFormat>
  <Paragraphs>93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Resolution Writing</vt:lpstr>
      <vt:lpstr>The Stages of MUN</vt:lpstr>
      <vt:lpstr>Goal</vt:lpstr>
      <vt:lpstr>Resolutions</vt:lpstr>
      <vt:lpstr>Resolutions</vt:lpstr>
      <vt:lpstr>Header</vt:lpstr>
      <vt:lpstr>Header</vt:lpstr>
      <vt:lpstr>Header</vt:lpstr>
      <vt:lpstr>Header</vt:lpstr>
      <vt:lpstr>Practice</vt:lpstr>
      <vt:lpstr>Preambulatory</vt:lpstr>
      <vt:lpstr>Preambulatory</vt:lpstr>
      <vt:lpstr>Practice</vt:lpstr>
      <vt:lpstr>Practice (continued)</vt:lpstr>
      <vt:lpstr>Operatives</vt:lpstr>
      <vt:lpstr>Operatives</vt:lpstr>
      <vt:lpstr>Practice</vt:lpstr>
      <vt:lpstr>Practice</vt:lpstr>
      <vt:lpstr>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Writing</dc:title>
  <dc:creator>Kate Perreault</dc:creator>
  <cp:lastModifiedBy>Kate Perreault</cp:lastModifiedBy>
  <cp:revision>1</cp:revision>
  <dcterms:created xsi:type="dcterms:W3CDTF">2016-11-10T21:12:46Z</dcterms:created>
  <dcterms:modified xsi:type="dcterms:W3CDTF">2016-11-10T21:15:12Z</dcterms:modified>
</cp:coreProperties>
</file>