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3E00-8A74-114A-9CB0-183CF6EAF532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0758E-8555-5740-A489-535C2AA6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4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typical Model UN conference (in the US) has </a:t>
            </a: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parts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</p:spPr>
        <p:txBody>
          <a:bodyPr lIns="86479" tIns="86479" rIns="86479" bIns="86479" anchor="t" anchorCtr="0">
            <a:noAutofit/>
          </a:bodyPr>
          <a:lstStyle/>
          <a:p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86405"/>
            <a:ext cx="4500563" cy="3429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6097" y="4343702"/>
            <a:ext cx="5485781" cy="4114000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t" anchorCtr="0">
            <a:noAutofit/>
          </a:bodyPr>
          <a:lstStyle/>
          <a:p>
            <a:pPr>
              <a:buSzPct val="25000"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3884414" y="8685894"/>
            <a:ext cx="2971969" cy="456571"/>
          </a:xfrm>
          <a:prstGeom prst="rect">
            <a:avLst/>
          </a:prstGeom>
          <a:noFill/>
          <a:ln>
            <a:noFill/>
          </a:ln>
        </p:spPr>
        <p:txBody>
          <a:bodyPr lIns="86479" tIns="43228" rIns="86479" bIns="43228" anchor="b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>
                <a:solidFill>
                  <a:prstClr val="black"/>
                </a:solidFill>
              </a:rPr>
              <a:pPr>
                <a:buSzPct val="25000"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Shape 20" descr="MUNInstitute-logo-reversed.jpg"/>
          <p:cNvPicPr preferRelativeResize="0"/>
          <p:nvPr/>
        </p:nvPicPr>
        <p:blipFill rotWithShape="1">
          <a:blip r:embed="rId2">
            <a:alphaModFix/>
          </a:blip>
          <a:srcRect l="92741"/>
          <a:stretch/>
        </p:blipFill>
        <p:spPr>
          <a:xfrm>
            <a:off x="0" y="1978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799" cy="1371599"/>
          </a:xfrm>
          <a:prstGeom prst="rect">
            <a:avLst/>
          </a:prstGeom>
          <a:solidFill>
            <a:schemeClr val="lt1">
              <a:alpha val="24705"/>
            </a:schemeClr>
          </a:solidFill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Font typeface="Georgia"/>
              <a:buNone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pic>
        <p:nvPicPr>
          <p:cNvPr id="23" name="Shape 23" descr="Best_Delegate_Logo_R_L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5638800"/>
            <a:ext cx="2860674" cy="6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MUNInstitute-logo-reversed.jpg"/>
          <p:cNvPicPr preferRelativeResize="0"/>
          <p:nvPr/>
        </p:nvPicPr>
        <p:blipFill rotWithShape="1">
          <a:blip r:embed="rId2">
            <a:alphaModFix/>
          </a:blip>
          <a:srcRect l="10697" t="25051" r="6755" b="24929"/>
          <a:stretch/>
        </p:blipFill>
        <p:spPr>
          <a:xfrm>
            <a:off x="1957073" y="5638800"/>
            <a:ext cx="2005326" cy="731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26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412" cy="1158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0375" marR="0" lvl="0" indent="-206375" algn="l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56388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6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 descr="MUNInstitute-logo-reversed.jpg"/>
          <p:cNvPicPr preferRelativeResize="0"/>
          <p:nvPr/>
        </p:nvPicPr>
        <p:blipFill rotWithShape="1">
          <a:blip r:embed="rId2">
            <a:alphaModFix/>
          </a:blip>
          <a:srcRect l="92741"/>
          <a:stretch/>
        </p:blipFill>
        <p:spPr>
          <a:xfrm>
            <a:off x="0" y="1978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13700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pic>
        <p:nvPicPr>
          <p:cNvPr id="32" name="Shape 32" descr="Best_Delegate_Logo_R_L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5638800"/>
            <a:ext cx="2860674" cy="6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 descr="MUNInstitute-logo-reversed.jpg"/>
          <p:cNvPicPr preferRelativeResize="0"/>
          <p:nvPr/>
        </p:nvPicPr>
        <p:blipFill rotWithShape="1">
          <a:blip r:embed="rId2">
            <a:alphaModFix/>
          </a:blip>
          <a:srcRect l="10697" t="25051" r="6755" b="24929"/>
          <a:stretch/>
        </p:blipFill>
        <p:spPr>
          <a:xfrm>
            <a:off x="1957073" y="5638800"/>
            <a:ext cx="2005326" cy="731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79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527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412" cy="1158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0375" marR="0" lvl="0" indent="-206375" algn="l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09638" marR="0" lvl="1" indent="-223837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254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  <a:defRPr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–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508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»"/>
              <a:defRPr sz="2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56388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kern="0">
              <a:solidFill>
                <a:srgbClr val="FFFFFF"/>
              </a:solidFill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1674813" y="425450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Shape 14"/>
          <p:cNvCxnSpPr/>
          <p:nvPr/>
        </p:nvCxnSpPr>
        <p:spPr>
          <a:xfrm>
            <a:off x="1676400" y="1660525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Shape 15"/>
          <p:cNvCxnSpPr/>
          <p:nvPr/>
        </p:nvCxnSpPr>
        <p:spPr>
          <a:xfrm>
            <a:off x="1676400" y="6172200"/>
            <a:ext cx="6856412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" name="Shape 16" descr="MUNInstitute-logo-reversed.jpg"/>
          <p:cNvPicPr preferRelativeResize="0"/>
          <p:nvPr/>
        </p:nvPicPr>
        <p:blipFill rotWithShape="1">
          <a:blip r:embed="rId5">
            <a:alphaModFix/>
          </a:blip>
          <a:srcRect l="10697" t="25051" r="6755" b="24929"/>
          <a:stretch/>
        </p:blipFill>
        <p:spPr>
          <a:xfrm>
            <a:off x="1696405" y="6248400"/>
            <a:ext cx="1503995" cy="54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 descr="MUNInstitute-logoF-reversed.jpg"/>
          <p:cNvPicPr preferRelativeResize="0"/>
          <p:nvPr/>
        </p:nvPicPr>
        <p:blipFill rotWithShape="1">
          <a:blip r:embed="rId6">
            <a:alphaModFix/>
          </a:blip>
          <a:srcRect l="13423" t="18972" r="13711" b="30311"/>
          <a:stretch/>
        </p:blipFill>
        <p:spPr>
          <a:xfrm>
            <a:off x="152400" y="685800"/>
            <a:ext cx="1313728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 descr="Best Delegate Logo White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66160" y="6266687"/>
            <a:ext cx="2011680" cy="482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4510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0" y="1370012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Resolutions:</a:t>
            </a:r>
            <a:br>
              <a:rPr lang="en-US" sz="7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7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Amendment Writing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371600"/>
          </a:xfrm>
          <a:prstGeom prst="rect">
            <a:avLst/>
          </a:prstGeom>
          <a:solidFill>
            <a:schemeClr val="lt1">
              <a:alpha val="24710"/>
            </a:schemeClr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4000" b="0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Best Delegate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dirty="0" smtClean="0"/>
              <a:t>Model United Nations</a:t>
            </a:r>
            <a:endParaRPr lang="en-US" sz="40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0164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7182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spcBef>
                <a:spcPts val="640"/>
              </a:spcBef>
              <a:buSzPct val="100000"/>
              <a:buAutoNum type="arabicPeriod"/>
            </a:pPr>
            <a:r>
              <a:rPr lang="en-US" sz="3000" u="sng"/>
              <a:t>Recommends</a:t>
            </a:r>
            <a:r>
              <a:rPr lang="en-US" sz="3000"/>
              <a:t> small island states to set up refugee camps in developed countries in case their island sinks underwater; 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3000" i="1"/>
              <a:t>What could you Add to this Operative Clause to make it better? 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Write Amendments</a:t>
            </a:r>
          </a:p>
        </p:txBody>
      </p:sp>
    </p:spTree>
    <p:extLst>
      <p:ext uri="{BB962C8B-B14F-4D97-AF65-F5344CB8AC3E}">
        <p14:creationId xmlns:p14="http://schemas.microsoft.com/office/powerpoint/2010/main" val="3590177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7182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spcBef>
                <a:spcPts val="640"/>
              </a:spcBef>
              <a:buSzPct val="100000"/>
              <a:buAutoNum type="arabicPeriod"/>
            </a:pPr>
            <a:r>
              <a:rPr lang="en-US" sz="3000" u="sng"/>
              <a:t>Recommends</a:t>
            </a:r>
            <a:r>
              <a:rPr lang="en-US" sz="3000"/>
              <a:t> small island states to set up refugee camps in developed countries in case their island sinks underwater; 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3000" i="1"/>
              <a:t>What could you Replace in this Operative Clause to make it better? 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Write Amendments</a:t>
            </a:r>
          </a:p>
        </p:txBody>
      </p:sp>
    </p:spTree>
    <p:extLst>
      <p:ext uri="{BB962C8B-B14F-4D97-AF65-F5344CB8AC3E}">
        <p14:creationId xmlns:p14="http://schemas.microsoft.com/office/powerpoint/2010/main" val="267262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7182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spcBef>
                <a:spcPts val="640"/>
              </a:spcBef>
              <a:buSzPct val="100000"/>
              <a:buAutoNum type="arabicPeriod"/>
            </a:pPr>
            <a:r>
              <a:rPr lang="en-US" sz="3000" u="sng"/>
              <a:t>Recommends</a:t>
            </a:r>
            <a:r>
              <a:rPr lang="en-US" sz="3000"/>
              <a:t> small island states to set up refugee camps in developed countries in case their island sinks underwater; 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endParaRPr sz="3000"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3000" i="1"/>
              <a:t>What could you Delete in this Operative Clause to make it better? 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Write Amendments</a:t>
            </a:r>
          </a:p>
        </p:txBody>
      </p:sp>
    </p:spTree>
    <p:extLst>
      <p:ext uri="{BB962C8B-B14F-4D97-AF65-F5344CB8AC3E}">
        <p14:creationId xmlns:p14="http://schemas.microsoft.com/office/powerpoint/2010/main" val="16687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1674825" y="441325"/>
            <a:ext cx="74691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Friendly &amp; Unfriendly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6183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200"/>
              <a:t>Amendments can be called Friendly Amendments or Unfriendly Amendments. The difference depends on the list of Sponsors (authors) of the amendment.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78879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1674825" y="441325"/>
            <a:ext cx="74691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Friendly 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942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Friendly Amendment</a:t>
            </a:r>
            <a:r>
              <a:rPr lang="en-US" sz="3200"/>
              <a:t> is used to make changes on your own resolution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Exactly all the original sponsors of a resolution are also the same sponsors of the amendment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Amendment is automatically included into the resolution</a:t>
            </a:r>
          </a:p>
        </p:txBody>
      </p:sp>
    </p:spTree>
    <p:extLst>
      <p:ext uri="{BB962C8B-B14F-4D97-AF65-F5344CB8AC3E}">
        <p14:creationId xmlns:p14="http://schemas.microsoft.com/office/powerpoint/2010/main" val="2323693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674825" y="441325"/>
            <a:ext cx="74691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Unfriendly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293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Any delegate or combination of delegates can make amendments to change your own or others’ resolutions. </a:t>
            </a: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Amendment will be read by Chair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Submitting delegate can make a speech and take questions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Vote on amendment right before voting on entire resolution</a:t>
            </a:r>
          </a:p>
        </p:txBody>
      </p:sp>
    </p:spTree>
    <p:extLst>
      <p:ext uri="{BB962C8B-B14F-4D97-AF65-F5344CB8AC3E}">
        <p14:creationId xmlns:p14="http://schemas.microsoft.com/office/powerpoint/2010/main" val="195789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 Stages of MUN</a:t>
            </a:r>
          </a:p>
        </p:txBody>
      </p:sp>
      <p:grpSp>
        <p:nvGrpSpPr>
          <p:cNvPr id="185" name="Shape 185"/>
          <p:cNvGrpSpPr/>
          <p:nvPr/>
        </p:nvGrpSpPr>
        <p:grpSpPr>
          <a:xfrm>
            <a:off x="19605" y="1752600"/>
            <a:ext cx="9121804" cy="4292700"/>
            <a:chOff x="2673" y="0"/>
            <a:chExt cx="9121804" cy="4292700"/>
          </a:xfrm>
        </p:grpSpPr>
        <p:sp>
          <p:nvSpPr>
            <p:cNvPr id="186" name="Shape 186"/>
            <p:cNvSpPr/>
            <p:nvPr/>
          </p:nvSpPr>
          <p:spPr>
            <a:xfrm>
              <a:off x="684529" y="0"/>
              <a:ext cx="7758000" cy="42927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ACACA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2672" y="1287779"/>
              <a:ext cx="1609799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81253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Research</a:t>
              </a:r>
            </a:p>
          </p:txBody>
        </p:sp>
        <p:sp>
          <p:nvSpPr>
            <p:cNvPr id="189" name="Shape 189"/>
            <p:cNvSpPr/>
            <p:nvPr/>
          </p:nvSpPr>
          <p:spPr>
            <a:xfrm>
              <a:off x="1880674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1959253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Debate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3758675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3837255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Negotiate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5636676" y="1287779"/>
              <a:ext cx="1609799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5518830" y="1366350"/>
              <a:ext cx="18063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400" b="1" kern="0">
                  <a:solidFill>
                    <a:srgbClr val="3C78D8"/>
                  </a:solidFill>
                  <a:latin typeface="Arial"/>
                  <a:ea typeface="Arial"/>
                  <a:cs typeface="Arial"/>
                  <a:sym typeface="Arial"/>
                </a:rPr>
                <a:t>Resolution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7514677" y="1287779"/>
              <a:ext cx="1609800" cy="17169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400"/>
              <a:endParaRPr sz="14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7593257" y="1366359"/>
              <a:ext cx="1452600" cy="1560000"/>
            </a:xfrm>
            <a:prstGeom prst="rect">
              <a:avLst/>
            </a:prstGeom>
            <a:noFill/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algn="ctr" defTabSz="914400">
                <a:lnSpc>
                  <a:spcPct val="90000"/>
                </a:lnSpc>
                <a:buSzPct val="25000"/>
              </a:pPr>
              <a:r>
                <a:rPr lang="en-US" sz="2000" kern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8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Goal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By the end of this lesson, you should know how to write amendments to a resolution.</a:t>
            </a:r>
          </a:p>
        </p:txBody>
      </p:sp>
    </p:spTree>
    <p:extLst>
      <p:ext uri="{BB962C8B-B14F-4D97-AF65-F5344CB8AC3E}">
        <p14:creationId xmlns:p14="http://schemas.microsoft.com/office/powerpoint/2010/main" val="363757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674826" y="441325"/>
            <a:ext cx="74691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Amendment</a:t>
            </a:r>
            <a:r>
              <a:rPr lang="en-US"/>
              <a:t>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An amendment is a </a:t>
            </a:r>
            <a:r>
              <a:rPr lang="en-US" sz="3200"/>
              <a:t>change</a:t>
            </a: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to an Operative Clause in a resolution.</a:t>
            </a:r>
          </a:p>
          <a:p>
            <a:pPr marL="460375" marR="0" lvl="0" indent="-4603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Amendments are needed because the first draft of the resolution usually needs improvements in order for it to pass a vote</a:t>
            </a:r>
          </a:p>
          <a:p>
            <a:pPr marL="460375" marR="0" lvl="0" indent="-4603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200"/>
              <a:t>They can be written after a resolution is introduced.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54511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/>
              <a:t>Amendments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58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To write an amendment, you should know: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How to </a:t>
            </a:r>
            <a:r>
              <a:rPr lang="en-US" sz="3200"/>
              <a:t>identify what to amend in a resolution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How amendments can change a resolution</a:t>
            </a:r>
          </a:p>
          <a:p>
            <a:pPr marL="460375" marR="0" lvl="0" indent="-460375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AutoNum type="arabicPeriod"/>
            </a:pPr>
            <a:r>
              <a:rPr lang="en-US" sz="3200"/>
              <a:t>What are </a:t>
            </a: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Friendly </a:t>
            </a:r>
            <a:r>
              <a:rPr lang="en-US" sz="3200"/>
              <a:t>and</a:t>
            </a:r>
            <a:r>
              <a:rPr lang="en-US" sz="32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Unfriendly Amendments</a:t>
            </a:r>
          </a:p>
        </p:txBody>
      </p:sp>
    </p:spTree>
    <p:extLst>
      <p:ext uri="{BB962C8B-B14F-4D97-AF65-F5344CB8AC3E}">
        <p14:creationId xmlns:p14="http://schemas.microsoft.com/office/powerpoint/2010/main" val="85250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181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000"/>
              <a:t>Amendments could be submitted when an Operative Clause is vague or weak -- it does not answer the categories on page 87:</a:t>
            </a:r>
          </a:p>
          <a:p>
            <a:pPr marL="457200" marR="0" lvl="0" indent="-419100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en-US" sz="3000"/>
              <a:t>Intent</a:t>
            </a:r>
          </a:p>
          <a:p>
            <a:pPr marL="457200" marR="0" lvl="0" indent="-419100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en-US" sz="3000"/>
              <a:t>Impact</a:t>
            </a:r>
          </a:p>
          <a:p>
            <a:pPr marL="457200" marR="0" lvl="0" indent="-419100" algn="l" rtl="0">
              <a:spcBef>
                <a:spcPts val="560"/>
              </a:spcBef>
              <a:spcAft>
                <a:spcPts val="0"/>
              </a:spcAft>
              <a:buSzPct val="100000"/>
            </a:pPr>
            <a:r>
              <a:rPr lang="en-US" sz="3000"/>
              <a:t>Implementation 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1674826" y="441325"/>
            <a:ext cx="74676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Resolution Checklist</a:t>
            </a:r>
          </a:p>
        </p:txBody>
      </p:sp>
    </p:spTree>
    <p:extLst>
      <p:ext uri="{BB962C8B-B14F-4D97-AF65-F5344CB8AC3E}">
        <p14:creationId xmlns:p14="http://schemas.microsoft.com/office/powerpoint/2010/main" val="117697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68181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600"/>
              <a:t>Amendments could be submitted when an Operative Clause does not answer (page 87):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Does the </a:t>
            </a:r>
            <a:r>
              <a:rPr lang="en-US" sz="2600"/>
              <a:t>operative</a:t>
            </a: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have a clear goal?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Who’s impacted by the resolution?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Where it will be implemented?￼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When it will be implemented?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Who’s responsible for implementing it?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How will it be funded?</a:t>
            </a:r>
          </a:p>
          <a:p>
            <a:pPr marL="460375" marR="0" lvl="0" indent="-447675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2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How will it measure success?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1674826" y="441325"/>
            <a:ext cx="74676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Resolution Checklist</a:t>
            </a:r>
          </a:p>
        </p:txBody>
      </p:sp>
    </p:spTree>
    <p:extLst>
      <p:ext uri="{BB962C8B-B14F-4D97-AF65-F5344CB8AC3E}">
        <p14:creationId xmlns:p14="http://schemas.microsoft.com/office/powerpoint/2010/main" val="406637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en-US"/>
              <a:t>Practice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3053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/>
              <a:t>Apply the Resolution Checklist -- is key information missing or not specific?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/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SzPct val="100000"/>
              <a:buAutoNum type="arabicPeriod"/>
            </a:pPr>
            <a:r>
              <a:rPr lang="en-US" sz="3200" u="sng"/>
              <a:t>Recommends</a:t>
            </a:r>
            <a:r>
              <a:rPr lang="en-US" sz="3200"/>
              <a:t> small island states to set up refugee camps in developed countries in case their island sinks underwater; </a:t>
            </a:r>
          </a:p>
        </p:txBody>
      </p:sp>
    </p:spTree>
    <p:extLst>
      <p:ext uri="{BB962C8B-B14F-4D97-AF65-F5344CB8AC3E}">
        <p14:creationId xmlns:p14="http://schemas.microsoft.com/office/powerpoint/2010/main" val="334400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1674813" y="441325"/>
            <a:ext cx="6856500" cy="1158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Write Amendments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1676400" y="1676400"/>
            <a:ext cx="74676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eorgia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Amendments can do the following to </a:t>
            </a:r>
            <a:r>
              <a:rPr lang="en-US" sz="3600"/>
              <a:t>entire </a:t>
            </a:r>
            <a:r>
              <a:rPr lang="en-US" sz="3600" u="sng"/>
              <a:t>clauses</a:t>
            </a:r>
            <a:r>
              <a:rPr lang="en-US" sz="3600"/>
              <a:t>, </a:t>
            </a:r>
            <a:r>
              <a:rPr lang="en-US" sz="3600" u="sng"/>
              <a:t>words</a:t>
            </a:r>
            <a:r>
              <a:rPr lang="en-US" sz="3600"/>
              <a:t> within a clause, or </a:t>
            </a:r>
            <a:r>
              <a:rPr lang="en-US" sz="3600" u="sng"/>
              <a:t>punctuation</a:t>
            </a: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</a:p>
          <a:p>
            <a:pPr marL="460375" marR="0" lvl="0" indent="-460375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Add </a:t>
            </a:r>
          </a:p>
          <a:p>
            <a:pPr marL="460375" marR="0" lvl="0" indent="-460375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Replace </a:t>
            </a:r>
          </a:p>
          <a:p>
            <a:pPr marL="460375" marR="0" lvl="0" indent="-460375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Georgia"/>
              <a:buChar char="•"/>
            </a:pPr>
            <a:r>
              <a:rPr lang="en-US" sz="3600"/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4228414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494</Words>
  <Application>Microsoft Macintosh PowerPoint</Application>
  <PresentationFormat>On-screen Show (4:3)</PresentationFormat>
  <Paragraphs>80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Resolutions: Amendment Writing</vt:lpstr>
      <vt:lpstr>The Stages of MUN</vt:lpstr>
      <vt:lpstr>Goal</vt:lpstr>
      <vt:lpstr>Amendments</vt:lpstr>
      <vt:lpstr>Amendments</vt:lpstr>
      <vt:lpstr>Resolution Checklist</vt:lpstr>
      <vt:lpstr>Resolution Checklist</vt:lpstr>
      <vt:lpstr>Practice</vt:lpstr>
      <vt:lpstr>Write Amendments</vt:lpstr>
      <vt:lpstr>Write Amendments</vt:lpstr>
      <vt:lpstr>Write Amendments</vt:lpstr>
      <vt:lpstr>Write Amendments</vt:lpstr>
      <vt:lpstr>Friendly &amp; Unfriendly</vt:lpstr>
      <vt:lpstr>Friendly </vt:lpstr>
      <vt:lpstr>Unfriendly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Resolutions: Amendment Writing</dc:title>
  <dc:creator>Kate Perreault</dc:creator>
  <cp:lastModifiedBy>Kate Perreault</cp:lastModifiedBy>
  <cp:revision>1</cp:revision>
  <dcterms:created xsi:type="dcterms:W3CDTF">2016-11-10T21:38:46Z</dcterms:created>
  <dcterms:modified xsi:type="dcterms:W3CDTF">2016-11-10T21:40:00Z</dcterms:modified>
</cp:coreProperties>
</file>